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4" r:id="rId6"/>
    <p:sldId id="260" r:id="rId7"/>
    <p:sldId id="276" r:id="rId8"/>
    <p:sldId id="277" r:id="rId9"/>
    <p:sldId id="278" r:id="rId10"/>
    <p:sldId id="279" r:id="rId11"/>
    <p:sldId id="280" r:id="rId12"/>
    <p:sldId id="281" r:id="rId13"/>
    <p:sldId id="265" r:id="rId14"/>
    <p:sldId id="271" r:id="rId15"/>
    <p:sldId id="266" r:id="rId16"/>
    <p:sldId id="270" r:id="rId17"/>
    <p:sldId id="272" r:id="rId18"/>
    <p:sldId id="273" r:id="rId19"/>
    <p:sldId id="274" r:id="rId20"/>
    <p:sldId id="282" r:id="rId21"/>
    <p:sldId id="283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973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383ED7-803A-4BAC-BDDA-4E8DACDBB23B}" type="datetimeFigureOut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FE68B5-076E-4885-A754-F0176BD72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18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BF0A02-F3A5-4CDD-88BE-84A04169437C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B81082-FFF4-459F-8482-C314786F65A3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65E7C7-5BAE-4B8C-9089-0BBDCF1055B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E331D3-52DA-411F-9D04-882F2CC9498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ABE801-DAE0-4037-9CF5-9251F1C4A99D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6E6745-BF17-436A-A576-F99EA6EF6BD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404BB1-CE7D-41C9-91E2-D7278B8C970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09032F-C051-45C6-85C1-10977A5FCBFC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7E2AA4-70D8-462F-8F6D-78499CAD62B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477EBD-25F4-49B5-A6F1-8FDAE01089D6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704292-B7F6-4175-A891-5FBFB611895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9CCFFD-E726-4940-8344-C714E104ACA7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6C04DA-4D13-40DB-BFAC-01C5CC8F23F9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A5A0D4-8A96-4866-9660-933F4519160C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030D01-41B4-4E65-95A7-9ECB0EF4097A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E96745-214D-401C-B548-FF432AB01671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3E240E-6EAE-4380-98AA-262DBCC9EAFF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E9B956-7781-4CCF-8CFD-6C6D9E71EBE3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A7899B-1F3F-454C-A912-1BEEA8B00BC2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Footer Placeholder 3"/>
          <p:cNvSpPr txBox="1">
            <a:spLocks noGrp="1"/>
          </p:cNvSpPr>
          <p:nvPr userDrawn="1"/>
        </p:nvSpPr>
        <p:spPr>
          <a:xfrm>
            <a:off x="2667000" y="6324600"/>
            <a:ext cx="4191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D1EAEE"/>
                </a:solidFill>
              </a:rPr>
              <a:t>© 2012 Pearson Prentice Hall. All rights reserved.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021-88F2-4C81-A2F2-E59C97E16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72EC-0428-48F9-987F-FE96D5CA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3455-D16C-43ED-A798-CEC7C7A0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1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25BD-C305-4B87-87B0-01900C2D5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5B69-BF6B-4E70-9954-ADC0352CA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7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Footer Placeholder 3"/>
          <p:cNvSpPr txBox="1">
            <a:spLocks noGrp="1"/>
          </p:cNvSpPr>
          <p:nvPr userDrawn="1"/>
        </p:nvSpPr>
        <p:spPr>
          <a:xfrm>
            <a:off x="2667000" y="6324600"/>
            <a:ext cx="4191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D1EAEE"/>
                </a:solidFill>
              </a:rPr>
              <a:t>(c) 2012 Pearson Prentice Hall.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2A3D-1657-4BCA-ADF2-566CB98A9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39E4-15B0-4BCD-989A-93C8B8CB9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8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CFDC-8274-4110-8C80-65DBDA11C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18C7-28A7-4147-8D41-2E0C8F140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F94C-803C-4428-8D8D-1CA72DEEC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DA11-8426-450A-B062-5CEBB3A67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ooter Placeholder 21"/>
          <p:cNvSpPr>
            <a:spLocks/>
          </p:cNvSpPr>
          <p:nvPr userDrawn="1"/>
        </p:nvSpPr>
        <p:spPr bwMode="auto">
          <a:xfrm>
            <a:off x="2667000" y="6477000"/>
            <a:ext cx="518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200">
                <a:solidFill>
                  <a:srgbClr val="045C75"/>
                </a:solidFill>
              </a:rPr>
              <a:t>(c) 2012 Pearson Prentice Hall. All rights reserved.</a:t>
            </a:r>
          </a:p>
          <a:p>
            <a:endParaRPr lang="en-US" sz="1200">
              <a:solidFill>
                <a:srgbClr val="045C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5D7F9-6BB4-468E-822C-4DE426285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47C6893-DE0F-47C4-B20A-1420EE0BE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3" name="Footer Placeholder 21"/>
          <p:cNvSpPr>
            <a:spLocks/>
          </p:cNvSpPr>
          <p:nvPr userDrawn="1"/>
        </p:nvSpPr>
        <p:spPr bwMode="auto">
          <a:xfrm>
            <a:off x="2667000" y="6477000"/>
            <a:ext cx="518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200">
                <a:solidFill>
                  <a:srgbClr val="045C75"/>
                </a:solidFill>
              </a:rPr>
              <a:t>© 2012 Pearson Prentice Hall. All rights reserved.</a:t>
            </a:r>
          </a:p>
          <a:p>
            <a:endParaRPr lang="en-US" sz="1200">
              <a:solidFill>
                <a:srgbClr val="045C7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40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2.png"/><Relationship Id="rId5" Type="http://schemas.openxmlformats.org/officeDocument/2006/relationships/image" Target="../media/image10.wmf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3.w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CHAPTER 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mtClean="0"/>
              <a:t>Activity-Based Costing </a:t>
            </a:r>
          </a:p>
          <a:p>
            <a:pPr marR="0" eaLnBrk="1" hangingPunct="1"/>
            <a:r>
              <a:rPr lang="en-US" smtClean="0"/>
              <a:t>and</a:t>
            </a:r>
          </a:p>
          <a:p>
            <a:pPr marR="0" eaLnBrk="1" hangingPunct="1"/>
            <a:r>
              <a:rPr lang="en-US" smtClean="0"/>
              <a:t>Activity-Based Management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1"/>
    </mc:Choice>
    <mc:Fallback xmlns="">
      <p:transition spd="slow" advTm="9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Plastim and ABC Rate Calculation</a:t>
            </a:r>
          </a:p>
        </p:txBody>
      </p:sp>
      <p:pic>
        <p:nvPicPr>
          <p:cNvPr id="13315" name="Picture 6" descr="horngren13_5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4525"/>
            <a:ext cx="7620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07"/>
    </mc:Choice>
    <mc:Fallback xmlns="">
      <p:transition spd="slow" advTm="126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Plastim and ABC Product Costs</a:t>
            </a:r>
          </a:p>
        </p:txBody>
      </p:sp>
      <p:pic>
        <p:nvPicPr>
          <p:cNvPr id="14339" name="Picture 6" descr="horngren13_5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3638"/>
            <a:ext cx="74676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8"/>
    </mc:Choice>
    <mc:Fallback xmlns="">
      <p:transition spd="slow" advTm="44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Plastim: Simple and ABC Compared</a:t>
            </a:r>
          </a:p>
        </p:txBody>
      </p:sp>
      <p:pic>
        <p:nvPicPr>
          <p:cNvPr id="15363" name="Picture 6" descr="horngren13_5_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8975"/>
            <a:ext cx="6858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2"/>
    </mc:Choice>
    <mc:Fallback xmlns="">
      <p:transition spd="slow" advTm="48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Each method is mathematically correct.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Each method is acceptable.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Each method yields a different cost figure, which will lead to different gross margin calculations.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Only overhead is involved. Total costs for the entire firm remain the same—they are just allocated to different cost objects within the firm.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Selection of the appropriate method and drivers should be based on experience, industry practices, as well as a cost-benefit analysis of each option under consideration.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19"/>
    </mc:Choice>
    <mc:Fallback xmlns="">
      <p:transition spd="slow" advTm="62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Cautionary Tale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number of critical decisions can be made using this information:</a:t>
            </a:r>
          </a:p>
          <a:p>
            <a:pPr lvl="1" eaLnBrk="1" hangingPunct="1"/>
            <a:r>
              <a:rPr lang="en-US" smtClean="0"/>
              <a:t>Should one product be “pushed” over another?</a:t>
            </a:r>
          </a:p>
          <a:p>
            <a:pPr lvl="1" eaLnBrk="1" hangingPunct="1"/>
            <a:r>
              <a:rPr lang="en-US" smtClean="0"/>
              <a:t>Should one product be dropped?</a:t>
            </a:r>
          </a:p>
          <a:p>
            <a:pPr eaLnBrk="1" hangingPunct="1"/>
            <a:r>
              <a:rPr lang="en-US" smtClean="0"/>
              <a:t>Accounting for overhead costs is an imprecise science.  Accordingly, best efforts should be put forward to arrive at a cost that is fair and reasonable.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66"/>
    </mc:Choice>
    <mc:Fallback xmlns="">
      <p:transition spd="slow" advTm="34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Reasons for Selecting a More Refined Costing System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87563"/>
            <a:ext cx="8229600" cy="3932237"/>
          </a:xfrm>
        </p:spPr>
        <p:txBody>
          <a:bodyPr/>
          <a:lstStyle/>
          <a:p>
            <a:pPr eaLnBrk="1" hangingPunct="1"/>
            <a:r>
              <a:rPr lang="en-US" smtClean="0"/>
              <a:t>Increase in product diversity</a:t>
            </a:r>
          </a:p>
          <a:p>
            <a:pPr eaLnBrk="1" hangingPunct="1"/>
            <a:r>
              <a:rPr lang="en-US" smtClean="0"/>
              <a:t>Increase in indirect costs</a:t>
            </a:r>
          </a:p>
          <a:p>
            <a:pPr eaLnBrk="1" hangingPunct="1"/>
            <a:r>
              <a:rPr lang="en-US" smtClean="0"/>
              <a:t>Advances in information technology</a:t>
            </a:r>
          </a:p>
          <a:p>
            <a:pPr eaLnBrk="1" hangingPunct="1"/>
            <a:r>
              <a:rPr lang="en-US" smtClean="0"/>
              <a:t>Competition in foreign markets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20"/>
    </mc:Choice>
    <mc:Fallback xmlns="">
      <p:transition spd="slow" advTm="50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 Hierarchies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ABC uses a four-level cost structure to determine how far down the production cycle costs should be pushed:</a:t>
            </a:r>
          </a:p>
          <a:p>
            <a:pPr lvl="1" eaLnBrk="1" hangingPunct="1"/>
            <a:r>
              <a:rPr lang="en-US" smtClean="0"/>
              <a:t>Unit-level (output-level)</a:t>
            </a:r>
          </a:p>
          <a:p>
            <a:pPr lvl="1" eaLnBrk="1" hangingPunct="1"/>
            <a:r>
              <a:rPr lang="en-US" smtClean="0"/>
              <a:t>Batch-level</a:t>
            </a:r>
          </a:p>
          <a:p>
            <a:pPr lvl="1" eaLnBrk="1" hangingPunct="1"/>
            <a:r>
              <a:rPr lang="en-US" smtClean="0"/>
              <a:t>Product-sustaining-level</a:t>
            </a:r>
          </a:p>
          <a:p>
            <a:pPr lvl="1" eaLnBrk="1" hangingPunct="1"/>
            <a:r>
              <a:rPr lang="en-US" smtClean="0"/>
              <a:t>Facility-sustaining-level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5"/>
    </mc:Choice>
    <mc:Fallback xmlns="">
      <p:transition spd="slow" advTm="19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ABC vs. Simple Costing Schemes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ABC is generally perceived to produce superior costing figures due to the use of multiple drivers across multiple levels.</a:t>
            </a:r>
          </a:p>
          <a:p>
            <a:pPr eaLnBrk="1" hangingPunct="1"/>
            <a:r>
              <a:rPr lang="en-US" smtClean="0"/>
              <a:t>ABC is only as good as the drivers selected, and their actual relationship to costs. Poorly chosen drivers will produce inaccurate costs, even with ABC.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"/>
    </mc:Choice>
    <mc:Fallback xmlns="">
      <p:transition spd="slow" advTm="7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Activity-Based 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method of management that uses ABC as an integral part in critical decision-making situations, including:</a:t>
            </a:r>
          </a:p>
          <a:p>
            <a:pPr lvl="1" eaLnBrk="1" hangingPunct="1"/>
            <a:r>
              <a:rPr lang="en-US" smtClean="0"/>
              <a:t>Pricing and product-mix decisions</a:t>
            </a:r>
          </a:p>
          <a:p>
            <a:pPr lvl="1" eaLnBrk="1" hangingPunct="1"/>
            <a:r>
              <a:rPr lang="en-US" smtClean="0"/>
              <a:t>Cost reduction and process improvement decisions</a:t>
            </a:r>
          </a:p>
          <a:p>
            <a:pPr lvl="1" eaLnBrk="1" hangingPunct="1"/>
            <a:r>
              <a:rPr lang="en-US" smtClean="0"/>
              <a:t>Design decisions</a:t>
            </a:r>
          </a:p>
          <a:p>
            <a:pPr lvl="1" eaLnBrk="1" hangingPunct="1"/>
            <a:r>
              <a:rPr lang="en-US" smtClean="0"/>
              <a:t>Planning and managing activities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1"/>
    </mc:Choice>
    <mc:Fallback xmlns="">
      <p:transition spd="slow" advTm="32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Signals (Red Flags?) that Suggest that ABC Implementation Could Help a Firm: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Significant overhead costs allocated using one or two cost pools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Most or all overhead is considered unit-level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Products that consume different amounts of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Products that a firm should successfully make and sell consistently show small profits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Operations staff disagreeing with accounting over manufacturing and marketing costs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90"/>
    </mc:Choice>
    <mc:Fallback xmlns="">
      <p:transition spd="slow" advTm="8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Recall that overhead is applied to production (or services) in a rational systematic manner, using some type of averaging. There are a variety of methods. 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These methods often involve trade-offs between simplicity and realism.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700" dirty="0" smtClean="0"/>
              <a:t>     Simple Methods                 Complex Methods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700" dirty="0" smtClean="0"/>
              <a:t>         Unrealistic                              Realistic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429000" y="52578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25"/>
    </mc:Choice>
    <mc:Fallback xmlns="">
      <p:transition spd="slow" advTm="77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/>
      <p:bldP spid="7171" grpId="0" build="p"/>
      <p:bldP spid="71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ABC and Service/Merchandising Firms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3856037"/>
          </a:xfrm>
        </p:spPr>
        <p:txBody>
          <a:bodyPr/>
          <a:lstStyle/>
          <a:p>
            <a:r>
              <a:rPr lang="en-US" smtClean="0"/>
              <a:t>ABC implementation is widespread in a variety of applications outside manufacturing, including: </a:t>
            </a:r>
          </a:p>
          <a:p>
            <a:pPr lvl="1"/>
            <a:r>
              <a:rPr lang="en-US" smtClean="0"/>
              <a:t>Health Care</a:t>
            </a:r>
          </a:p>
          <a:p>
            <a:pPr lvl="1"/>
            <a:r>
              <a:rPr lang="en-US" smtClean="0"/>
              <a:t>Banking</a:t>
            </a:r>
          </a:p>
          <a:p>
            <a:pPr lvl="1"/>
            <a:r>
              <a:rPr lang="en-US" smtClean="0"/>
              <a:t>Telecommunications</a:t>
            </a:r>
          </a:p>
          <a:p>
            <a:pPr lvl="1"/>
            <a:r>
              <a:rPr lang="en-US" smtClean="0"/>
              <a:t>Retailing</a:t>
            </a:r>
          </a:p>
          <a:p>
            <a:pPr lvl="1"/>
            <a:r>
              <a:rPr lang="en-US" smtClean="0"/>
              <a:t>Transportation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6"/>
    </mc:Choice>
    <mc:Fallback xmlns="">
      <p:transition spd="slow" advTm="15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9" name="Picture 3" descr="C:\Users\cbailey2\AppData\Local\Microsoft\Windows\Temporary Internet Files\Content.IE5\BOBFVV8S\MC9001052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79979"/>
            <a:ext cx="3047999" cy="28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3"/>
    </mc:Choice>
    <mc:Fallback xmlns="">
      <p:transition spd="slow" advTm="10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Broad Averaging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Historically, firms produced a limited variety of goods while their indirect costs were relatively small.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Allocating overhead costs was simple: use broad averages to allocate costs uniformly regardless of how they are actually incurred.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“Peanut-butter” costing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end-result: </a:t>
            </a:r>
            <a:r>
              <a:rPr lang="en-US" dirty="0" err="1" smtClean="0"/>
              <a:t>overcosting</a:t>
            </a:r>
            <a:r>
              <a:rPr lang="en-US" dirty="0" smtClean="0"/>
              <a:t> and </a:t>
            </a:r>
            <a:r>
              <a:rPr lang="en-US" dirty="0" err="1" smtClean="0"/>
              <a:t>undercosting</a:t>
            </a:r>
            <a:endParaRPr lang="en-US" dirty="0" smtClean="0"/>
          </a:p>
        </p:txBody>
      </p:sp>
      <p:pic>
        <p:nvPicPr>
          <p:cNvPr id="7172" name="Picture 4" descr="C:\Users\cbailey2\AppData\Local\Microsoft\Windows\Temporary Internet Files\Content.IE5\O2J5N4TS\MC9003569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39056"/>
            <a:ext cx="1810512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46"/>
    </mc:Choice>
    <mc:Fallback xmlns="">
      <p:transition spd="slow" advTm="41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 and Undercosting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Overcosting—a product consumes a low level of resources but is allocated high costs per unit.</a:t>
            </a:r>
          </a:p>
          <a:p>
            <a:pPr eaLnBrk="1" hangingPunct="1"/>
            <a:r>
              <a:rPr lang="en-US" smtClean="0"/>
              <a:t>Undercosting—a product consumes a high level of resources but is allocated low costs per unit.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1"/>
    </mc:Choice>
    <mc:Fallback xmlns="">
      <p:transition spd="slow" advTm="3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Under- and Over-costing 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Irene, Roberta, and Nancy are three bank customers.</a:t>
            </a:r>
          </a:p>
          <a:p>
            <a:pPr>
              <a:defRPr/>
            </a:pPr>
            <a:r>
              <a:rPr lang="en-US" sz="2800" smtClean="0"/>
              <a:t>They require different </a:t>
            </a:r>
            <a:r>
              <a:rPr lang="en-US" sz="2800" i="1" smtClean="0"/>
              <a:t>activities</a:t>
            </a:r>
            <a:r>
              <a:rPr lang="en-US" sz="2800" smtClean="0"/>
              <a:t> from the bank:</a:t>
            </a:r>
          </a:p>
          <a:p>
            <a:pPr lvl="1">
              <a:defRPr/>
            </a:pPr>
            <a:r>
              <a:rPr lang="en-US" sz="2800" smtClean="0"/>
              <a:t>Irene banks exclusively at the ATM.</a:t>
            </a:r>
          </a:p>
          <a:p>
            <a:pPr lvl="1">
              <a:defRPr/>
            </a:pPr>
            <a:r>
              <a:rPr lang="en-US" sz="2800" smtClean="0"/>
              <a:t>Roberta visits the teller daily to make deposits, withdrawals</a:t>
            </a:r>
          </a:p>
          <a:p>
            <a:pPr lvl="1">
              <a:defRPr/>
            </a:pPr>
            <a:r>
              <a:rPr lang="en-US" sz="2800" smtClean="0"/>
              <a:t>Nancy deposits foreign currency as well as calling the branch frequently to ask currency rates.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77331"/>
      </p:ext>
    </p:extLst>
  </p:cSld>
  <p:clrMapOvr>
    <a:masterClrMapping/>
  </p:clrMapOvr>
  <p:transition advTm="6767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Cross-subsidization problem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results of </a:t>
            </a:r>
            <a:r>
              <a:rPr lang="en-US" dirty="0" err="1" smtClean="0"/>
              <a:t>overcosting</a:t>
            </a:r>
            <a:r>
              <a:rPr lang="en-US" dirty="0" smtClean="0"/>
              <a:t> one cost object (product, service, customer, etc.) and </a:t>
            </a:r>
            <a:r>
              <a:rPr lang="en-US" dirty="0" err="1" smtClean="0"/>
              <a:t>undercosting</a:t>
            </a:r>
            <a:r>
              <a:rPr lang="en-US" dirty="0" smtClean="0"/>
              <a:t> another.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overcosted object absorbs too much cost, making it </a:t>
            </a:r>
            <a:r>
              <a:rPr lang="en-US" u="sng" dirty="0" smtClean="0"/>
              <a:t>seem less profitable </a:t>
            </a:r>
            <a:r>
              <a:rPr lang="en-US" dirty="0" smtClean="0"/>
              <a:t>than it really is.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undercosted object is left with too little cost, making it </a:t>
            </a:r>
            <a:r>
              <a:rPr lang="en-US" u="sng" dirty="0" smtClean="0"/>
              <a:t>seem more profitable </a:t>
            </a:r>
            <a:r>
              <a:rPr lang="en-US" dirty="0" smtClean="0"/>
              <a:t>than it really is.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6"/>
    </mc:Choice>
    <mc:Fallback xmlns="">
      <p:transition spd="slow" advTm="19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smtClean="0"/>
              <a:t>An Example: </a:t>
            </a:r>
            <a:br>
              <a:rPr lang="en-US" sz="4000" smtClean="0"/>
            </a:br>
            <a:r>
              <a:rPr lang="en-US" sz="4000" smtClean="0"/>
              <a:t>Plastim</a:t>
            </a:r>
          </a:p>
        </p:txBody>
      </p:sp>
      <p:pic>
        <p:nvPicPr>
          <p:cNvPr id="10243" name="Picture 6" descr="horngren13_5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00100"/>
            <a:ext cx="457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68"/>
    </mc:Choice>
    <mc:Fallback xmlns="">
      <p:transition spd="slow" advTm="35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Plastim and Simple Costing</a:t>
            </a:r>
          </a:p>
        </p:txBody>
      </p:sp>
      <p:pic>
        <p:nvPicPr>
          <p:cNvPr id="11267" name="Picture 6" descr="horngren13_5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400"/>
            <a:ext cx="8229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16"/>
    </mc:Choice>
    <mc:Fallback xmlns="">
      <p:transition spd="slow" advTm="59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smtClean="0"/>
              <a:t>Plastim and ABC Illustrated</a:t>
            </a:r>
          </a:p>
        </p:txBody>
      </p:sp>
      <p:pic>
        <p:nvPicPr>
          <p:cNvPr id="12291" name="Picture 6" descr="horngren13_5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2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49"/>
    </mc:Choice>
    <mc:Fallback xmlns="">
      <p:transition spd="slow" advTm="160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APTER 5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Background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Broad Averaging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Over and Undercosting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Under- and Over-costing Example&amp;quot;&quot;/&gt;&lt;property id=&quot;20307&quot; value=&quot;284&quot;/&gt;&lt;/object&gt;&lt;object type=&quot;3&quot; unique_id=&quot;10008&quot;&gt;&lt;property id=&quot;20148&quot; value=&quot;5&quot;/&gt;&lt;property id=&quot;20300&quot; value=&quot;Slide 6 - &amp;quot;Cross-subsidization problem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An Example:  Plastim&amp;quot;&quot;/&gt;&lt;property id=&quot;20307&quot; value=&quot;276&quot;/&gt;&lt;/object&gt;&lt;object type=&quot;3&quot; unique_id=&quot;10010&quot;&gt;&lt;property id=&quot;20148&quot; value=&quot;5&quot;/&gt;&lt;property id=&quot;20300&quot; value=&quot;Slide 8 - &amp;quot;Plastim and Simple Costing&amp;quot;&quot;/&gt;&lt;property id=&quot;20307&quot; value=&quot;277&quot;/&gt;&lt;/object&gt;&lt;object type=&quot;3&quot; unique_id=&quot;10011&quot;&gt;&lt;property id=&quot;20148&quot; value=&quot;5&quot;/&gt;&lt;property id=&quot;20300&quot; value=&quot;Slide 9 - &amp;quot;Plastim and ABC Illustrated&amp;quot;&quot;/&gt;&lt;property id=&quot;20307&quot; value=&quot;278&quot;/&gt;&lt;/object&gt;&lt;object type=&quot;3&quot; unique_id=&quot;10012&quot;&gt;&lt;property id=&quot;20148&quot; value=&quot;5&quot;/&gt;&lt;property id=&quot;20300&quot; value=&quot;Slide 10 - &amp;quot;Plastim and ABC Rate Calculation&amp;quot;&quot;/&gt;&lt;property id=&quot;20307&quot; value=&quot;279&quot;/&gt;&lt;/object&gt;&lt;object type=&quot;3&quot; unique_id=&quot;10013&quot;&gt;&lt;property id=&quot;20148&quot; value=&quot;5&quot;/&gt;&lt;property id=&quot;20300&quot; value=&quot;Slide 11 - &amp;quot;Plastim and ABC Product Costs&amp;quot;&quot;/&gt;&lt;property id=&quot;20307&quot; value=&quot;280&quot;/&gt;&lt;/object&gt;&lt;object type=&quot;3&quot; unique_id=&quot;10014&quot;&gt;&lt;property id=&quot;20148&quot; value=&quot;5&quot;/&gt;&lt;property id=&quot;20300&quot; value=&quot;Slide 12 - &amp;quot;Plastim: Simple and ABC Compared&amp;quot;&quot;/&gt;&lt;property id=&quot;20307&quot; value=&quot;281&quot;/&gt;&lt;/object&gt;&lt;object type=&quot;3&quot; unique_id=&quot;10015&quot;&gt;&lt;property id=&quot;20148&quot; value=&quot;5&quot;/&gt;&lt;property id=&quot;20300&quot; value=&quot;Slide 13 - &amp;quot;Conclusions&amp;quot;&quot;/&gt;&lt;property id=&quot;20307&quot; value=&quot;265&quot;/&gt;&lt;/object&gt;&lt;object type=&quot;3&quot; unique_id=&quot;10016&quot;&gt;&lt;property id=&quot;20148&quot; value=&quot;5&quot;/&gt;&lt;property id=&quot;20300&quot; value=&quot;Slide 14 - &amp;quot;A Cautionary Tale&amp;quot;&quot;/&gt;&lt;property id=&quot;20307&quot; value=&quot;271&quot;/&gt;&lt;/object&gt;&lt;object type=&quot;3&quot; unique_id=&quot;10017&quot;&gt;&lt;property id=&quot;20148&quot; value=&quot;5&quot;/&gt;&lt;property id=&quot;20300&quot; value=&quot;Slide 15 - &amp;quot;Reasons for Selecting a More Refined Costing System&amp;quot;&quot;/&gt;&lt;property id=&quot;20307&quot; value=&quot;266&quot;/&gt;&lt;/object&gt;&lt;object type=&quot;3&quot; unique_id=&quot;10018&quot;&gt;&lt;property id=&quot;20148&quot; value=&quot;5&quot;/&gt;&lt;property id=&quot;20300&quot; value=&quot;Slide 16 - &amp;quot;Cost Hierarchies&amp;quot;&quot;/&gt;&lt;property id=&quot;20307&quot; value=&quot;270&quot;/&gt;&lt;/object&gt;&lt;object type=&quot;3&quot; unique_id=&quot;10019&quot;&gt;&lt;property id=&quot;20148&quot; value=&quot;5&quot;/&gt;&lt;property id=&quot;20300&quot; value=&quot;Slide 17 - &amp;quot;ABC vs. Simple Costing Schemes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Activity-Based Management&amp;quot;&quot;/&gt;&lt;property id=&quot;20307&quot; value=&quot;273&quot;/&gt;&lt;/object&gt;&lt;object type=&quot;3&quot; unique_id=&quot;10021&quot;&gt;&lt;property id=&quot;20148&quot; value=&quot;5&quot;/&gt;&lt;property id=&quot;20300&quot; value=&quot;Slide 19 - &amp;quot;Signals (Red Flags?) that Suggest that ABC Implementation Could Help a Firm:&amp;quot;&quot;/&gt;&lt;property id=&quot;20307&quot; value=&quot;274&quot;/&gt;&lt;/object&gt;&lt;object type=&quot;3&quot; unique_id=&quot;10022&quot;&gt;&lt;property id=&quot;20148&quot; value=&quot;5&quot;/&gt;&lt;property id=&quot;20300&quot; value=&quot;Slide 20 - &amp;quot;ABC and Service/Merchandising Firms&amp;quot;&quot;/&gt;&lt;property id=&quot;20307&quot; value=&quot;282&quot;/&gt;&lt;/object&gt;&lt;object type=&quot;3&quot; unique_id=&quot;10023&quot;&gt;&lt;property id=&quot;20148&quot; value=&quot;5&quot;/&gt;&lt;property id=&quot;20300&quot; value=&quot;Slide 21&quot;/&gt;&lt;property id=&quot;20307&quot; value=&quot;283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1295</TotalTime>
  <Words>673</Words>
  <Application>Microsoft Office PowerPoint</Application>
  <PresentationFormat>On-screen Show (4:3)</PresentationFormat>
  <Paragraphs>97</Paragraphs>
  <Slides>21</Slides>
  <Notes>21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CHAPTER 5</vt:lpstr>
      <vt:lpstr>Background</vt:lpstr>
      <vt:lpstr>Broad Averaging</vt:lpstr>
      <vt:lpstr>Over and Undercosting</vt:lpstr>
      <vt:lpstr>Under- and Over-costing Example</vt:lpstr>
      <vt:lpstr>Cross-subsidization problem</vt:lpstr>
      <vt:lpstr>An Example:  Plastim</vt:lpstr>
      <vt:lpstr>Plastim and Simple Costing</vt:lpstr>
      <vt:lpstr>Plastim and ABC Illustrated</vt:lpstr>
      <vt:lpstr>Plastim and ABC Rate Calculation</vt:lpstr>
      <vt:lpstr>Plastim and ABC Product Costs</vt:lpstr>
      <vt:lpstr>Plastim: Simple and ABC Compared</vt:lpstr>
      <vt:lpstr>Conclusions</vt:lpstr>
      <vt:lpstr>A Cautionary Tale</vt:lpstr>
      <vt:lpstr>Reasons for Selecting a More Refined Costing System</vt:lpstr>
      <vt:lpstr>Cost Hierarchies</vt:lpstr>
      <vt:lpstr>ABC vs. Simple Costing Schemes</vt:lpstr>
      <vt:lpstr>Activity-Based Management</vt:lpstr>
      <vt:lpstr>Signals (Red Flags?) that Suggest that ABC Implementation Could Help a Firm:</vt:lpstr>
      <vt:lpstr>ABC and Service/Merchandising Firms</vt:lpstr>
      <vt:lpstr>PowerPoint Presentation</vt:lpstr>
    </vt:vector>
  </TitlesOfParts>
  <Company>Wichita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Michael Flores</dc:creator>
  <cp:lastModifiedBy>Charles D Bailey</cp:lastModifiedBy>
  <cp:revision>33</cp:revision>
  <dcterms:created xsi:type="dcterms:W3CDTF">2004-11-25T15:59:40Z</dcterms:created>
  <dcterms:modified xsi:type="dcterms:W3CDTF">2015-01-24T14:22:27Z</dcterms:modified>
</cp:coreProperties>
</file>